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61" r:id="rId3"/>
    <p:sldId id="262" r:id="rId4"/>
    <p:sldId id="264" r:id="rId5"/>
    <p:sldId id="265" r:id="rId6"/>
    <p:sldId id="268" r:id="rId7"/>
    <p:sldId id="269" r:id="rId8"/>
    <p:sldId id="270" r:id="rId9"/>
    <p:sldId id="271" r:id="rId10"/>
    <p:sldId id="258" r:id="rId11"/>
    <p:sldId id="272" r:id="rId12"/>
    <p:sldId id="273" r:id="rId13"/>
    <p:sldId id="275" r:id="rId14"/>
    <p:sldId id="276" r:id="rId15"/>
    <p:sldId id="277" r:id="rId16"/>
    <p:sldId id="274" r:id="rId17"/>
    <p:sldId id="278" r:id="rId18"/>
    <p:sldId id="27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65"/>
    <p:restoredTop sz="93190"/>
  </p:normalViewPr>
  <p:slideViewPr>
    <p:cSldViewPr snapToGrid="0" snapToObjects="1">
      <p:cViewPr varScale="1">
        <p:scale>
          <a:sx n="111" d="100"/>
          <a:sy n="111" d="100"/>
        </p:scale>
        <p:origin x="24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224E2-7D14-7B4B-B1F3-04A8B3F4D232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9A49B-0025-2943-B218-F3CB39FF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5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9908059f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9908059f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6246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d9908059f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d9908059f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3395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d9908059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d9908059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5139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d9908059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d9908059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229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d9908059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d9908059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7893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d9908059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d9908059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6946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d9908059f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d9908059f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6114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aff26397f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aff26397f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2432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249B1-5414-6942-A377-05E468DFC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B8F26-E22A-0743-8DF5-8EDC9C3A0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E5B71-A5E5-9D43-A451-2C932B7A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9CFC8-95E1-B743-B631-9D0C6BE9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4D069-DD17-3E42-A6A4-BC89E023E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2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4D50-21D6-744E-A58F-5FE01B123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0F6FFF-2D49-1945-9DDE-D06213137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A35F6-B31D-034C-B983-93AD2B4C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AE119-9CC7-7848-B378-13DFFAD20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F920B-E72A-3743-9E0F-AC72A464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79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54C060-6F85-AE4D-9535-CA3F75F6A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8FDF-AD5F-E344-8853-8BDD83F1F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68AE2-D74D-2643-A938-DFCA3674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32ACA-4079-8146-AA79-F0B3F00A6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98BE1-5FA4-8441-990F-881BAF78A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87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8" name="Google Shape;98;p21"/>
          <p:cNvCxnSpPr/>
          <p:nvPr/>
        </p:nvCxnSpPr>
        <p:spPr>
          <a:xfrm>
            <a:off x="609600" y="1175787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21"/>
          <p:cNvCxnSpPr/>
          <p:nvPr/>
        </p:nvCxnSpPr>
        <p:spPr>
          <a:xfrm>
            <a:off x="609600" y="6324600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" name="Google Shape;100;p2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507987" rtl="0">
              <a:spcBef>
                <a:spcPts val="640"/>
              </a:spcBef>
              <a:spcAft>
                <a:spcPts val="0"/>
              </a:spcAft>
              <a:buSzPts val="2400"/>
              <a:buChar char="●"/>
              <a:defRPr sz="3200"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3200"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32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27259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E0F0-E12A-7443-8933-F0EE5135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3B05-30D8-814C-B8ED-72C03B522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EB557-C443-8144-93F7-5DE2377C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C0BD-B5AE-0245-AA39-3E9AFDF6D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855E3-01BD-E743-A7AD-8C28F1B64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306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2B34-8632-274E-8E45-DF0F0FD9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36FCB-215B-7A4D-AD48-3AD6A0C30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42910-6C1F-084E-B73C-EB166821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380B8-FA2D-F84E-95EC-AE5A3550D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7048A-CDD7-5541-ADBC-E71CFA4EA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36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6411-FC39-CE46-87D1-5051A42F0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E8F07-A4B0-2446-A75B-74827E8F58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81150-2289-8746-B672-6CA4E1514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6CBEE-CAB1-DF4E-AF28-E7C1435E4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E7A41-E15A-9E45-85C0-F1931277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72122-BEE7-FA43-959B-D19363006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20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D3E-A92A-634B-B2E0-6579A401F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B0210-EB8C-504F-8E8D-6E739F136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0A74B-89C7-A04F-8266-33DF02FB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E6DFFB-625B-4D4B-8035-3634D5A3CC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2827AC-F56F-9146-9AFC-D3EFA36F7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BAB622-644C-784C-85AF-B3BC42D07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D590D-E9C4-5049-A2E0-EBC981C3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FCFD0-25A5-9C44-BB7F-452C6168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648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507B4-4F67-6642-91A5-174F5020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65ECE-04EA-F940-917D-0B2220E8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64E97F-79AA-AD4D-A2C8-A64E8C4BC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C3BA8-3B91-D547-A65F-D8DB7D4FC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60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317ED-AB18-B442-8954-D752F66A3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59EC8-749D-3C44-91A4-EE3A73AD0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01968-3DEF-7041-8B96-2B2426486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E8DCE-453F-C34F-9D4F-8D2ED73F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6770-C414-4843-825F-FF6D65ECB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10BDD-48B3-FA45-8E1A-1EEFA9D5B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0BE70-DA0B-BF4E-8976-057C5142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57D5E-4B33-9649-890F-364BE7C2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3BD84-C8B0-B346-B3C5-57BC9401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45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E21A-D331-A746-80E1-0A36DC92F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F4479A-D655-5D4A-8D9A-A3ADCC2455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BCE72-15F8-B44C-9780-953CDB986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B4834-0AAB-414B-BDE0-F71C3CFAB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81EEA-45F7-2C4B-A07D-DC0ED126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3D54B-08FA-1345-96CC-4B9B0F28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1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979A34-6022-8849-A4B0-FE7F12B83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7DC4C-E305-1040-B0EB-06EBC0BDE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7B01B-89CA-6F4D-AD7E-71FFC17563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3ADB8-CF42-7A47-8F8F-609599C2F6D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A647-EC77-D040-86D6-B66C35C006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D59C7-F835-5747-A892-9A6C2A7D2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5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CompSci 190:</a:t>
            </a:r>
            <a:b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Lecture 15: Bias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5809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Jeff Forbes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December 5, 2018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79971" y="6356349"/>
            <a:ext cx="2743200" cy="365125"/>
          </a:xfrm>
        </p:spPr>
        <p:txBody>
          <a:bodyPr/>
          <a:lstStyle/>
          <a:p>
            <a:fld id="{CCE1C50A-A548-314E-A0B9-6004DAD6FBA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356349"/>
            <a:ext cx="2133600" cy="365125"/>
          </a:xfrm>
        </p:spPr>
        <p:txBody>
          <a:bodyPr/>
          <a:lstStyle/>
          <a:p>
            <a:r>
              <a:rPr lang="en-US" dirty="0"/>
              <a:t>12/5/18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48200" y="6356351"/>
            <a:ext cx="2895600" cy="365125"/>
          </a:xfrm>
        </p:spPr>
        <p:txBody>
          <a:bodyPr/>
          <a:lstStyle/>
          <a:p>
            <a:r>
              <a:rPr lang="en-US" dirty="0" err="1"/>
              <a:t>FoDS</a:t>
            </a:r>
            <a:r>
              <a:rPr lang="en-US" dirty="0"/>
              <a:t>, Ethics</a:t>
            </a:r>
          </a:p>
        </p:txBody>
      </p:sp>
    </p:spTree>
    <p:extLst>
      <p:ext uri="{BB962C8B-B14F-4D97-AF65-F5344CB8AC3E}">
        <p14:creationId xmlns:p14="http://schemas.microsoft.com/office/powerpoint/2010/main" val="777573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865A0-F091-054A-A975-7401397C6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Using Data Science in Society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C8F30-5A4E-B24A-A3CA-08BC6D8F6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What’s an algorithm?</a:t>
            </a:r>
          </a:p>
          <a:p>
            <a:endParaRPr lang="en-US" dirty="0"/>
          </a:p>
          <a:p>
            <a:r>
              <a:rPr lang="en-US" dirty="0"/>
              <a:t>What are the advantages?</a:t>
            </a:r>
          </a:p>
          <a:p>
            <a:pPr lvl="1"/>
            <a:r>
              <a:rPr lang="en-US" dirty="0"/>
              <a:t>Efficient</a:t>
            </a:r>
          </a:p>
          <a:p>
            <a:pPr lvl="1"/>
            <a:r>
              <a:rPr lang="en-US" dirty="0"/>
              <a:t>Objective</a:t>
            </a:r>
          </a:p>
          <a:p>
            <a:pPr lvl="1"/>
            <a:r>
              <a:rPr lang="en-US" dirty="0"/>
              <a:t>Expanding access</a:t>
            </a:r>
          </a:p>
          <a:p>
            <a:endParaRPr lang="en-US" dirty="0"/>
          </a:p>
          <a:p>
            <a:r>
              <a:rPr lang="en-US" dirty="0"/>
              <a:t>What are the risks?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Data used as input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algorithm itself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72E393-F2EB-534D-9031-32C2A6451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8471" y="734824"/>
            <a:ext cx="6272522" cy="612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52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122CB-3AA9-F747-8217-7D279FCBF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Challenge 1: Inputs to an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764B4-1AA6-8F49-8282-043E34154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Consider trying to generate fastest route to a destination (e.g., Google Maps). Problems include:</a:t>
            </a:r>
          </a:p>
          <a:p>
            <a:r>
              <a:rPr lang="en-US" dirty="0"/>
              <a:t>Poorly selected data</a:t>
            </a:r>
          </a:p>
          <a:p>
            <a:endParaRPr lang="en-US" dirty="0"/>
          </a:p>
          <a:p>
            <a:r>
              <a:rPr lang="en-US" dirty="0"/>
              <a:t>Incomplete, incorrect, or outdated data</a:t>
            </a:r>
          </a:p>
          <a:p>
            <a:endParaRPr lang="en-US" dirty="0"/>
          </a:p>
          <a:p>
            <a:r>
              <a:rPr lang="en-US" dirty="0"/>
              <a:t>Selection Bias</a:t>
            </a:r>
          </a:p>
          <a:p>
            <a:endParaRPr lang="en-US" dirty="0"/>
          </a:p>
          <a:p>
            <a:r>
              <a:rPr lang="en-US" b="1" dirty="0">
                <a:solidFill>
                  <a:schemeClr val="accent1"/>
                </a:solidFill>
              </a:rPr>
              <a:t>Unintentional perpetuation and </a:t>
            </a:r>
            <a:r>
              <a:rPr lang="en-US" b="1" i="1" dirty="0">
                <a:solidFill>
                  <a:schemeClr val="accent1"/>
                </a:solidFill>
              </a:rPr>
              <a:t>promotion</a:t>
            </a:r>
            <a:r>
              <a:rPr lang="en-US" b="1" dirty="0">
                <a:solidFill>
                  <a:schemeClr val="accent1"/>
                </a:solidFill>
              </a:rPr>
              <a:t> of historical biases</a:t>
            </a:r>
          </a:p>
        </p:txBody>
      </p:sp>
    </p:spTree>
    <p:extLst>
      <p:ext uri="{BB962C8B-B14F-4D97-AF65-F5344CB8AC3E}">
        <p14:creationId xmlns:p14="http://schemas.microsoft.com/office/powerpoint/2010/main" val="118699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A5259-C0C3-B245-93A9-D67455A95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Resumé screening</a:t>
            </a:r>
          </a:p>
        </p:txBody>
      </p:sp>
      <p:pic>
        <p:nvPicPr>
          <p:cNvPr id="5" name="Content Placeholder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0C7D0D34-86AF-B147-BD82-0903825183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1885" y="1825625"/>
            <a:ext cx="8108230" cy="4351338"/>
          </a:xfrm>
        </p:spPr>
      </p:pic>
    </p:spTree>
    <p:extLst>
      <p:ext uri="{BB962C8B-B14F-4D97-AF65-F5344CB8AC3E}">
        <p14:creationId xmlns:p14="http://schemas.microsoft.com/office/powerpoint/2010/main" val="4145313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A5259-C0C3-B245-93A9-D67455A95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Predictive policing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8B6013-0D35-D847-B8BE-8A0D08001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C4250A-F507-8246-82C5-C1ED8E9D8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20" y="2019300"/>
            <a:ext cx="5805746" cy="41576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DF31A5-9E6F-C04E-9571-7E82CFFEF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266" y="612775"/>
            <a:ext cx="4826000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851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122CB-3AA9-F747-8217-7D279FCBF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Challenge 2: The algorithm itself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764B4-1AA6-8F49-8282-043E34154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Poorly designed matching systems</a:t>
            </a:r>
          </a:p>
          <a:p>
            <a:endParaRPr lang="en-US" dirty="0"/>
          </a:p>
          <a:p>
            <a:r>
              <a:rPr lang="en-US" dirty="0"/>
              <a:t>Personalization that narrow rather than expand user options</a:t>
            </a:r>
          </a:p>
          <a:p>
            <a:endParaRPr lang="en-US" dirty="0"/>
          </a:p>
          <a:p>
            <a:r>
              <a:rPr lang="en-US" dirty="0"/>
              <a:t>Correlation does not imply causation!</a:t>
            </a:r>
          </a:p>
          <a:p>
            <a:endParaRPr lang="en-US" dirty="0"/>
          </a:p>
          <a:p>
            <a:r>
              <a:rPr lang="en-US" b="1" dirty="0">
                <a:solidFill>
                  <a:schemeClr val="accent1"/>
                </a:solidFill>
              </a:rPr>
              <a:t>Beware of black boxes!</a:t>
            </a:r>
          </a:p>
        </p:txBody>
      </p:sp>
    </p:spTree>
    <p:extLst>
      <p:ext uri="{BB962C8B-B14F-4D97-AF65-F5344CB8AC3E}">
        <p14:creationId xmlns:p14="http://schemas.microsoft.com/office/powerpoint/2010/main" val="2638187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A5259-C0C3-B245-93A9-D67455A95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Sentencing software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980B07-5B53-8A4B-BD8F-1CD60193F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25318"/>
            <a:ext cx="4762500" cy="2489200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E5C31EA-7061-9446-AF18-70674D840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18655" y="4692749"/>
            <a:ext cx="9639845" cy="1927969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6718EE7-A245-6842-BAA1-6C859C3BDA9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60190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accent1"/>
                </a:solidFill>
              </a:rPr>
              <a:t>C</a:t>
            </a:r>
            <a:r>
              <a:rPr lang="en-US" dirty="0"/>
              <a:t>orrectional </a:t>
            </a:r>
            <a:r>
              <a:rPr lang="en-US" b="1" dirty="0">
                <a:solidFill>
                  <a:schemeClr val="accent1"/>
                </a:solidFill>
              </a:rPr>
              <a:t>O</a:t>
            </a:r>
            <a:r>
              <a:rPr lang="en-US" dirty="0"/>
              <a:t>ffender </a:t>
            </a:r>
            <a:r>
              <a:rPr lang="en-US" b="1" dirty="0">
                <a:solidFill>
                  <a:schemeClr val="accent1"/>
                </a:solidFill>
              </a:rPr>
              <a:t>M</a:t>
            </a:r>
            <a:r>
              <a:rPr lang="en-US" dirty="0"/>
              <a:t>anagement </a:t>
            </a:r>
            <a:r>
              <a:rPr lang="en-US" b="1" dirty="0">
                <a:solidFill>
                  <a:schemeClr val="accent1"/>
                </a:solidFill>
              </a:rPr>
              <a:t>P</a:t>
            </a:r>
            <a:r>
              <a:rPr lang="en-US" dirty="0"/>
              <a:t>rofiling for </a:t>
            </a:r>
            <a:r>
              <a:rPr lang="en-US" b="1" dirty="0">
                <a:solidFill>
                  <a:schemeClr val="accent1"/>
                </a:solidFill>
              </a:rPr>
              <a:t>A</a:t>
            </a:r>
            <a:r>
              <a:rPr lang="en-US" dirty="0"/>
              <a:t>lternative </a:t>
            </a:r>
            <a:r>
              <a:rPr lang="en-US" b="1" dirty="0">
                <a:solidFill>
                  <a:schemeClr val="accent1"/>
                </a:solidFill>
              </a:rPr>
              <a:t>S</a:t>
            </a:r>
            <a:r>
              <a:rPr lang="en-US" dirty="0"/>
              <a:t>anctions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r>
              <a:rPr lang="en-US" dirty="0"/>
              <a:t>Predict the likelihood of recidivism</a:t>
            </a:r>
          </a:p>
        </p:txBody>
      </p:sp>
    </p:spTree>
    <p:extLst>
      <p:ext uri="{BB962C8B-B14F-4D97-AF65-F5344CB8AC3E}">
        <p14:creationId xmlns:p14="http://schemas.microsoft.com/office/powerpoint/2010/main" val="1357909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E30AA-5188-E442-BD16-35FE3122A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Homeland Security?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CADB5F-176D-6D49-B5CE-43C58F5E25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962" y="1524682"/>
            <a:ext cx="6452412" cy="4351338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C40350-384D-244F-A4FB-A1C9CE391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026" y="2087222"/>
            <a:ext cx="8717207" cy="400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458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D1B0-A30D-B647-AACA-3489AD987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What’s left?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53218-18C2-0041-9EED-DCC616B3F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Grades</a:t>
            </a:r>
          </a:p>
          <a:p>
            <a:pPr lvl="1"/>
            <a:r>
              <a:rPr lang="en-US" dirty="0"/>
              <a:t>Labs &amp; HW graded primarily by completion</a:t>
            </a:r>
          </a:p>
          <a:p>
            <a:pPr lvl="1"/>
            <a:r>
              <a:rPr lang="en-US" dirty="0"/>
              <a:t>Projects graded for correctness</a:t>
            </a:r>
          </a:p>
          <a:p>
            <a:pPr lvl="1"/>
            <a:r>
              <a:rPr lang="en-US" dirty="0"/>
              <a:t>Summary posted by end of the day on December 15</a:t>
            </a:r>
          </a:p>
          <a:p>
            <a:r>
              <a:rPr lang="en-US" dirty="0"/>
              <a:t>Final Project</a:t>
            </a:r>
          </a:p>
          <a:p>
            <a:pPr lvl="1"/>
            <a:r>
              <a:rPr lang="en-US" dirty="0"/>
              <a:t>Submit notebook, presentation, and documents by </a:t>
            </a:r>
            <a:r>
              <a:rPr lang="en-US" b="1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noon, December 16</a:t>
            </a:r>
          </a:p>
          <a:p>
            <a:pPr lvl="1"/>
            <a:r>
              <a:rPr lang="en-US" dirty="0"/>
              <a:t>Presentations (&lt; 10 minutes) – </a:t>
            </a:r>
            <a:r>
              <a:rPr lang="en-US" b="1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2pm on December 16</a:t>
            </a:r>
          </a:p>
          <a:p>
            <a:pPr lvl="2"/>
            <a:r>
              <a:rPr lang="en-US" dirty="0"/>
              <a:t>Motivating questions</a:t>
            </a:r>
          </a:p>
          <a:p>
            <a:pPr lvl="2"/>
            <a:r>
              <a:rPr lang="en-US" dirty="0"/>
              <a:t>Methods to answer those questions</a:t>
            </a:r>
          </a:p>
          <a:p>
            <a:pPr lvl="2"/>
            <a:r>
              <a:rPr lang="en-US" dirty="0"/>
              <a:t>Visualizations of key results</a:t>
            </a:r>
          </a:p>
          <a:p>
            <a:pPr lvl="2"/>
            <a:r>
              <a:rPr lang="en-US" dirty="0"/>
              <a:t>Conclusions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737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BE322-FB87-5244-8FEA-9FCAB30A2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F626D-EA46-8F44-B5F2-158805E88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Please complete course evaluation on </a:t>
            </a:r>
            <a:r>
              <a:rPr lang="en-US" dirty="0" err="1"/>
              <a:t>DukeHub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Complete teammate evaluation (link will be posted on Sakai)</a:t>
            </a:r>
          </a:p>
        </p:txBody>
      </p:sp>
    </p:spTree>
    <p:extLst>
      <p:ext uri="{BB962C8B-B14F-4D97-AF65-F5344CB8AC3E}">
        <p14:creationId xmlns:p14="http://schemas.microsoft.com/office/powerpoint/2010/main" val="17072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Decisions Under Uncertainty</a:t>
            </a:r>
            <a:endParaRPr/>
          </a:p>
        </p:txBody>
      </p:sp>
      <p:sp>
        <p:nvSpPr>
          <p:cNvPr id="153" name="Google Shape;153;p33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sz="2933" i="1"/>
              <a:t>Interpretation by Physicians of Clinical Laboratory Results</a:t>
            </a:r>
            <a:r>
              <a:rPr lang="en" sz="2933"/>
              <a:t> (1978)</a:t>
            </a:r>
            <a:endParaRPr sz="2933"/>
          </a:p>
          <a:p>
            <a:pPr indent="0">
              <a:buNone/>
            </a:pPr>
            <a:r>
              <a:rPr lang="en" sz="2933"/>
              <a:t>"We asked 20 house officers, 20 fourth-year medical students and 20 attending physicians, selected in 67 consecutive hallway encounters at four Harvard Medical School teaching hospitals, the following question: </a:t>
            </a:r>
            <a:endParaRPr sz="2933"/>
          </a:p>
          <a:p>
            <a:pPr indent="0">
              <a:buNone/>
            </a:pPr>
            <a:r>
              <a:rPr lang="en" sz="2933"/>
              <a:t>"</a:t>
            </a:r>
            <a:r>
              <a:rPr lang="en" sz="2933">
                <a:solidFill>
                  <a:srgbClr val="3B7EA1"/>
                </a:solidFill>
              </a:rPr>
              <a:t>If a test to detect a disease whose prevalence is 1/1000 has a false positive rate of 5%, what is the chance that a person found to have a positive result actually has the disease, assuming that you know nothing about the person's symptoms or signs?</a:t>
            </a:r>
            <a:r>
              <a:rPr lang="en" sz="2933"/>
              <a:t>"</a:t>
            </a:r>
            <a:endParaRPr sz="2933"/>
          </a:p>
        </p:txBody>
      </p:sp>
    </p:spTree>
    <p:extLst>
      <p:ext uri="{BB962C8B-B14F-4D97-AF65-F5344CB8AC3E}">
        <p14:creationId xmlns:p14="http://schemas.microsoft.com/office/powerpoint/2010/main" val="3912576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Decisions Under Uncertainty</a:t>
            </a:r>
            <a:endParaRPr/>
          </a:p>
        </p:txBody>
      </p:sp>
      <p:sp>
        <p:nvSpPr>
          <p:cNvPr id="159" name="Google Shape;159;p34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sz="2933" i="1"/>
              <a:t>Interpretation by Physicians of Clinical Laboratory Results</a:t>
            </a:r>
            <a:r>
              <a:rPr lang="en" sz="2933"/>
              <a:t> (1978)</a:t>
            </a:r>
            <a:endParaRPr sz="2933"/>
          </a:p>
          <a:p>
            <a:pPr indent="0">
              <a:buNone/>
            </a:pPr>
            <a:r>
              <a:rPr lang="en" sz="2933"/>
              <a:t>"Eleven of 60 participants, or 18%, gave the correct answer. These participants included four of 20 fourth-year students, three of 20 residents in internal medicine and four of 20 attending physicians. The most common answer, given by 27, was that [</a:t>
            </a:r>
            <a:r>
              <a:rPr lang="en" sz="2933">
                <a:solidFill>
                  <a:srgbClr val="3B7EA1"/>
                </a:solidFill>
              </a:rPr>
              <a:t>the chance that a person found to have a positive result actually has the disease]</a:t>
            </a:r>
            <a:r>
              <a:rPr lang="en" sz="2933">
                <a:solidFill>
                  <a:srgbClr val="000000"/>
                </a:solidFill>
              </a:rPr>
              <a:t> was</a:t>
            </a:r>
            <a:r>
              <a:rPr lang="en" sz="2933"/>
              <a:t> 95%.</a:t>
            </a:r>
            <a:endParaRPr sz="2933"/>
          </a:p>
        </p:txBody>
      </p:sp>
    </p:spTree>
    <p:extLst>
      <p:ext uri="{BB962C8B-B14F-4D97-AF65-F5344CB8AC3E}">
        <p14:creationId xmlns:p14="http://schemas.microsoft.com/office/powerpoint/2010/main" val="1797050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Round One</a:t>
            </a:r>
            <a:endParaRPr/>
          </a:p>
        </p:txBody>
      </p:sp>
      <p:sp>
        <p:nvSpPr>
          <p:cNvPr id="170" name="Google Shape;170;p36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Scenario:</a:t>
            </a:r>
            <a:endParaRPr/>
          </a:p>
          <a:p>
            <a:pPr lvl="1">
              <a:spcBef>
                <a:spcPts val="1067"/>
              </a:spcBef>
            </a:pPr>
            <a:r>
              <a:rPr lang="en"/>
              <a:t>Class consists of second years (60%) and third years (40%)</a:t>
            </a:r>
            <a:endParaRPr/>
          </a:p>
          <a:p>
            <a:pPr lvl="1">
              <a:spcBef>
                <a:spcPts val="1067"/>
              </a:spcBef>
            </a:pPr>
            <a:r>
              <a:rPr lang="en"/>
              <a:t>50% of the second years have declared their major</a:t>
            </a:r>
            <a:endParaRPr/>
          </a:p>
          <a:p>
            <a:pPr lvl="1">
              <a:spcBef>
                <a:spcPts val="1067"/>
              </a:spcBef>
            </a:pPr>
            <a:r>
              <a:rPr lang="en"/>
              <a:t>80% of the third years have declared their major</a:t>
            </a:r>
            <a:endParaRPr/>
          </a:p>
          <a:p>
            <a:pPr lvl="1">
              <a:spcBef>
                <a:spcPts val="1067"/>
              </a:spcBef>
            </a:pPr>
            <a:r>
              <a:rPr lang="en"/>
              <a:t>I pick one student at random.</a:t>
            </a:r>
            <a:endParaRPr sz="800"/>
          </a:p>
          <a:p>
            <a:pPr>
              <a:spcBef>
                <a:spcPts val="1067"/>
              </a:spcBef>
            </a:pPr>
            <a:r>
              <a:rPr lang="en"/>
              <a:t>Which is more likely: Second year or third year?</a:t>
            </a:r>
            <a:endParaRPr/>
          </a:p>
          <a:p>
            <a:pPr lvl="1">
              <a:spcBef>
                <a:spcPts val="1067"/>
              </a:spcBef>
              <a:spcAft>
                <a:spcPts val="1067"/>
              </a:spcAft>
            </a:pPr>
            <a:r>
              <a:rPr lang="en"/>
              <a:t>Second year, because they are 60% of the class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3058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7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Round Two</a:t>
            </a:r>
            <a:endParaRPr dirty="0"/>
          </a:p>
        </p:txBody>
      </p:sp>
      <p:sp>
        <p:nvSpPr>
          <p:cNvPr id="176" name="Google Shape;176;p37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Slightly different scenario:</a:t>
            </a:r>
            <a:endParaRPr/>
          </a:p>
          <a:p>
            <a:pPr lvl="1">
              <a:spcBef>
                <a:spcPts val="1067"/>
              </a:spcBef>
            </a:pPr>
            <a:r>
              <a:rPr lang="en"/>
              <a:t>Class consists of second years (60%) and third years (40%)</a:t>
            </a:r>
            <a:endParaRPr/>
          </a:p>
          <a:p>
            <a:pPr lvl="1">
              <a:spcBef>
                <a:spcPts val="1067"/>
              </a:spcBef>
            </a:pPr>
            <a:r>
              <a:rPr lang="en"/>
              <a:t>50% of the second years have declared their major</a:t>
            </a:r>
            <a:endParaRPr/>
          </a:p>
          <a:p>
            <a:pPr lvl="1">
              <a:spcBef>
                <a:spcPts val="1067"/>
              </a:spcBef>
            </a:pPr>
            <a:r>
              <a:rPr lang="en"/>
              <a:t>80% of the third years have declared their major</a:t>
            </a:r>
            <a:endParaRPr/>
          </a:p>
          <a:p>
            <a:pPr lvl="1">
              <a:spcBef>
                <a:spcPts val="1067"/>
              </a:spcBef>
            </a:pPr>
            <a:r>
              <a:rPr lang="en"/>
              <a:t>I pick one student at random... </a:t>
            </a:r>
            <a:br>
              <a:rPr lang="en"/>
            </a:br>
            <a:r>
              <a:rPr lang="en" b="1">
                <a:solidFill>
                  <a:srgbClr val="0000FF"/>
                </a:solidFill>
              </a:rPr>
              <a:t>That student has declared a major!</a:t>
            </a:r>
            <a:endParaRPr sz="800"/>
          </a:p>
          <a:p>
            <a:pPr>
              <a:spcBef>
                <a:spcPts val="1067"/>
              </a:spcBef>
              <a:spcAft>
                <a:spcPts val="1067"/>
              </a:spcAft>
            </a:pPr>
            <a:r>
              <a:rPr lang="en"/>
              <a:t>Second Year or Third Year?</a:t>
            </a:r>
            <a:endParaRPr/>
          </a:p>
        </p:txBody>
      </p:sp>
      <p:sp>
        <p:nvSpPr>
          <p:cNvPr id="177" name="Google Shape;177;p37"/>
          <p:cNvSpPr txBox="1"/>
          <p:nvPr/>
        </p:nvSpPr>
        <p:spPr>
          <a:xfrm>
            <a:off x="9940200" y="5467400"/>
            <a:ext cx="1658800" cy="7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477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0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Terminology</a:t>
            </a:r>
            <a:endParaRPr/>
          </a:p>
        </p:txBody>
      </p:sp>
      <p:pic>
        <p:nvPicPr>
          <p:cNvPr id="194" name="Google Shape;1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3851" y="1497433"/>
            <a:ext cx="6972300" cy="4648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" name="Google Shape;195;p40"/>
          <p:cNvGrpSpPr/>
          <p:nvPr/>
        </p:nvGrpSpPr>
        <p:grpSpPr>
          <a:xfrm>
            <a:off x="609600" y="1654601"/>
            <a:ext cx="3656267" cy="4491033"/>
            <a:chOff x="457200" y="1240950"/>
            <a:chExt cx="2742200" cy="3368275"/>
          </a:xfrm>
        </p:grpSpPr>
        <p:sp>
          <p:nvSpPr>
            <p:cNvPr id="196" name="Google Shape;196;p40"/>
            <p:cNvSpPr/>
            <p:nvPr/>
          </p:nvSpPr>
          <p:spPr>
            <a:xfrm>
              <a:off x="611000" y="3865825"/>
              <a:ext cx="2588400" cy="743400"/>
            </a:xfrm>
            <a:prstGeom prst="wedgeRoundRectCallout">
              <a:avLst>
                <a:gd name="adj1" fmla="val 34549"/>
                <a:gd name="adj2" fmla="val -135176"/>
                <a:gd name="adj3" fmla="val 0"/>
              </a:avLst>
            </a:prstGeom>
            <a:solidFill>
              <a:srgbClr val="CFE2F3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3200"/>
                <a:t>Prior probability</a:t>
              </a:r>
              <a:endParaRPr sz="3200"/>
            </a:p>
          </p:txBody>
        </p:sp>
        <p:sp>
          <p:nvSpPr>
            <p:cNvPr id="197" name="Google Shape;197;p40"/>
            <p:cNvSpPr/>
            <p:nvPr/>
          </p:nvSpPr>
          <p:spPr>
            <a:xfrm>
              <a:off x="457200" y="1240950"/>
              <a:ext cx="2588400" cy="743400"/>
            </a:xfrm>
            <a:prstGeom prst="wedgeRoundRectCallout">
              <a:avLst>
                <a:gd name="adj1" fmla="val 37059"/>
                <a:gd name="adj2" fmla="val 80448"/>
                <a:gd name="adj3" fmla="val 0"/>
              </a:avLst>
            </a:prstGeom>
            <a:solidFill>
              <a:srgbClr val="CFE2F3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3200"/>
                <a:t>Prior probability</a:t>
              </a:r>
              <a:endParaRPr sz="3200"/>
            </a:p>
          </p:txBody>
        </p:sp>
      </p:grpSp>
      <p:grpSp>
        <p:nvGrpSpPr>
          <p:cNvPr id="198" name="Google Shape;198;p40"/>
          <p:cNvGrpSpPr/>
          <p:nvPr/>
        </p:nvGrpSpPr>
        <p:grpSpPr>
          <a:xfrm>
            <a:off x="8028168" y="2147767"/>
            <a:ext cx="2459033" cy="3199300"/>
            <a:chOff x="6021125" y="1610825"/>
            <a:chExt cx="1844275" cy="2399475"/>
          </a:xfrm>
        </p:grpSpPr>
        <p:sp>
          <p:nvSpPr>
            <p:cNvPr id="199" name="Google Shape;199;p40"/>
            <p:cNvSpPr/>
            <p:nvPr/>
          </p:nvSpPr>
          <p:spPr>
            <a:xfrm>
              <a:off x="6021125" y="1610825"/>
              <a:ext cx="1722900" cy="577500"/>
            </a:xfrm>
            <a:prstGeom prst="wedgeRoundRectCallout">
              <a:avLst>
                <a:gd name="adj1" fmla="val -104550"/>
                <a:gd name="adj2" fmla="val -40385"/>
                <a:gd name="adj3" fmla="val 0"/>
              </a:avLst>
            </a:prstGeom>
            <a:solidFill>
              <a:srgbClr val="CFE2F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3200"/>
                <a:t>Likelihood</a:t>
              </a:r>
              <a:endParaRPr sz="3200"/>
            </a:p>
          </p:txBody>
        </p:sp>
        <p:sp>
          <p:nvSpPr>
            <p:cNvPr id="200" name="Google Shape;200;p40"/>
            <p:cNvSpPr/>
            <p:nvPr/>
          </p:nvSpPr>
          <p:spPr>
            <a:xfrm>
              <a:off x="6232200" y="3432800"/>
              <a:ext cx="1633200" cy="577500"/>
            </a:xfrm>
            <a:prstGeom prst="wedgeRoundRectCallout">
              <a:avLst>
                <a:gd name="adj1" fmla="val -116661"/>
                <a:gd name="adj2" fmla="val 34623"/>
                <a:gd name="adj3" fmla="val 0"/>
              </a:avLst>
            </a:prstGeom>
            <a:solidFill>
              <a:srgbClr val="CFE2F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3200"/>
                <a:t>Likelihood</a:t>
              </a:r>
              <a:endParaRPr sz="3200"/>
            </a:p>
          </p:txBody>
        </p:sp>
      </p:grpSp>
    </p:spTree>
    <p:extLst>
      <p:ext uri="{BB962C8B-B14F-4D97-AF65-F5344CB8AC3E}">
        <p14:creationId xmlns:p14="http://schemas.microsoft.com/office/powerpoint/2010/main" val="3035083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Bayes’ Rule</a:t>
            </a:r>
            <a:endParaRPr/>
          </a:p>
        </p:txBody>
      </p:sp>
      <p:sp>
        <p:nvSpPr>
          <p:cNvPr id="206" name="Google Shape;206;p41"/>
          <p:cNvSpPr txBox="1">
            <a:spLocks noGrp="1"/>
          </p:cNvSpPr>
          <p:nvPr>
            <p:ph type="body" idx="1"/>
          </p:nvPr>
        </p:nvSpPr>
        <p:spPr>
          <a:xfrm>
            <a:off x="6161833" y="1295400"/>
            <a:ext cx="5420400" cy="473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b="1">
                <a:solidFill>
                  <a:srgbClr val="0000FF"/>
                </a:solidFill>
              </a:rPr>
              <a:t>Posterior probability:</a:t>
            </a:r>
            <a:endParaRPr b="1">
              <a:solidFill>
                <a:srgbClr val="0000FF"/>
              </a:solidFill>
            </a:endParaRPr>
          </a:p>
          <a:p>
            <a:pPr marL="0" indent="0">
              <a:buNone/>
            </a:pPr>
            <a:endParaRPr sz="800"/>
          </a:p>
          <a:p>
            <a:pPr marL="0" indent="0">
              <a:buNone/>
            </a:pPr>
            <a:r>
              <a:rPr lang="en"/>
              <a:t>P(Third Year | Declared)</a:t>
            </a:r>
            <a:endParaRPr/>
          </a:p>
          <a:p>
            <a:pPr marL="0" indent="0">
              <a:buNone/>
            </a:pPr>
            <a:endParaRPr sz="800"/>
          </a:p>
          <a:p>
            <a:pPr marL="0" indent="0">
              <a:buNone/>
            </a:pPr>
            <a:r>
              <a:rPr lang="en"/>
              <a:t>                 0.4 x 0.8</a:t>
            </a:r>
            <a:endParaRPr/>
          </a:p>
          <a:p>
            <a:pPr marL="0" indent="0">
              <a:buNone/>
            </a:pPr>
            <a:r>
              <a:rPr lang="en"/>
              <a:t>= ----------------------------------</a:t>
            </a:r>
            <a:endParaRPr/>
          </a:p>
          <a:p>
            <a:pPr marL="0" indent="0">
              <a:buNone/>
            </a:pPr>
            <a:r>
              <a:rPr lang="en"/>
              <a:t>      (0.6 x 0.5) + (0.4 x 0.8)</a:t>
            </a:r>
            <a:endParaRPr/>
          </a:p>
          <a:p>
            <a:pPr marL="0" indent="0">
              <a:buNone/>
            </a:pPr>
            <a:endParaRPr/>
          </a:p>
          <a:p>
            <a:pPr marL="0" indent="0">
              <a:buNone/>
            </a:pPr>
            <a:r>
              <a:rPr lang="en"/>
              <a:t>= 0.5161… </a:t>
            </a:r>
            <a:endParaRPr/>
          </a:p>
        </p:txBody>
      </p:sp>
      <p:pic>
        <p:nvPicPr>
          <p:cNvPr id="207" name="Google Shape;20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798" y="1571467"/>
            <a:ext cx="5752367" cy="3834933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1"/>
          <p:cNvSpPr txBox="1"/>
          <p:nvPr/>
        </p:nvSpPr>
        <p:spPr>
          <a:xfrm>
            <a:off x="607300" y="5465667"/>
            <a:ext cx="5450800" cy="6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/>
              <a:t>Pick a student at random.</a:t>
            </a:r>
            <a:endParaRPr sz="3200"/>
          </a:p>
        </p:txBody>
      </p:sp>
    </p:spTree>
    <p:extLst>
      <p:ext uri="{BB962C8B-B14F-4D97-AF65-F5344CB8AC3E}">
        <p14:creationId xmlns:p14="http://schemas.microsoft.com/office/powerpoint/2010/main" val="422233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2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Purpose of Bayes’ Rule</a:t>
            </a:r>
            <a:endParaRPr/>
          </a:p>
        </p:txBody>
      </p:sp>
      <p:sp>
        <p:nvSpPr>
          <p:cNvPr id="214" name="Google Shape;214;p42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289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Update your prediction based on new information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In a multi-stage experiment, find the chance of an event at an earlier stage, given the result of a later stage</a:t>
            </a:r>
            <a:endParaRPr/>
          </a:p>
        </p:txBody>
      </p:sp>
      <p:sp>
        <p:nvSpPr>
          <p:cNvPr id="215" name="Google Shape;215;p42"/>
          <p:cNvSpPr txBox="1"/>
          <p:nvPr/>
        </p:nvSpPr>
        <p:spPr>
          <a:xfrm>
            <a:off x="5266600" y="5467400"/>
            <a:ext cx="1658800" cy="7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7497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3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10756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Example: Doctors &amp; Clinical Tests</a:t>
            </a:r>
            <a:endParaRPr/>
          </a:p>
        </p:txBody>
      </p:sp>
      <p:sp>
        <p:nvSpPr>
          <p:cNvPr id="221" name="Google Shape;221;p43"/>
          <p:cNvSpPr txBox="1">
            <a:spLocks noGrp="1"/>
          </p:cNvSpPr>
          <p:nvPr>
            <p:ph type="body" idx="1"/>
          </p:nvPr>
        </p:nvSpPr>
        <p:spPr>
          <a:xfrm>
            <a:off x="609600" y="1498600"/>
            <a:ext cx="10972800" cy="289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Out of 1000 patients:</a:t>
            </a:r>
            <a:endParaRPr/>
          </a:p>
          <a:p>
            <a:pPr marL="0" indent="0">
              <a:buNone/>
            </a:pPr>
            <a:endParaRPr/>
          </a:p>
          <a:p>
            <a:pPr marL="0" indent="0">
              <a:buNone/>
            </a:pPr>
            <a:endParaRPr/>
          </a:p>
          <a:p>
            <a:pPr marL="0" indent="0">
              <a:buNone/>
            </a:pPr>
            <a:endParaRPr/>
          </a:p>
          <a:p>
            <a:pPr marL="0" indent="0">
              <a:buNone/>
            </a:pP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So only 1 / 50.95 of patients with positive test results have the disease.</a:t>
            </a:r>
            <a:endParaRPr/>
          </a:p>
        </p:txBody>
      </p:sp>
      <p:graphicFrame>
        <p:nvGraphicFramePr>
          <p:cNvPr id="222" name="Google Shape;222;p43"/>
          <p:cNvGraphicFramePr/>
          <p:nvPr/>
        </p:nvGraphicFramePr>
        <p:xfrm>
          <a:off x="1441600" y="2556400"/>
          <a:ext cx="9651999" cy="18286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217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73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173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956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Positive test result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Negative test result</a:t>
                      </a:r>
                      <a:endParaRPr sz="240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56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Has disease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1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0</a:t>
                      </a:r>
                      <a:endParaRPr sz="240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56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Doesn't have disease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49.95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949.05</a:t>
                      </a:r>
                      <a:endParaRPr sz="240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432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20155</TotalTime>
  <Words>642</Words>
  <Application>Microsoft Macintosh PowerPoint</Application>
  <PresentationFormat>Widescreen</PresentationFormat>
  <Paragraphs>117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Helvetica Neue</vt:lpstr>
      <vt:lpstr>Helvetica Neue Light</vt:lpstr>
      <vt:lpstr>Office Theme</vt:lpstr>
      <vt:lpstr>CompSci 190: Lecture 15: Bias</vt:lpstr>
      <vt:lpstr>Decisions Under Uncertainty</vt:lpstr>
      <vt:lpstr>Decisions Under Uncertainty</vt:lpstr>
      <vt:lpstr>Round One</vt:lpstr>
      <vt:lpstr>Round Two</vt:lpstr>
      <vt:lpstr>Terminology</vt:lpstr>
      <vt:lpstr>Bayes’ Rule</vt:lpstr>
      <vt:lpstr>Purpose of Bayes’ Rule</vt:lpstr>
      <vt:lpstr>Example: Doctors &amp; Clinical Tests</vt:lpstr>
      <vt:lpstr>Using Data Science in Society</vt:lpstr>
      <vt:lpstr>Challenge 1: Inputs to an Algorithm</vt:lpstr>
      <vt:lpstr>Resumé screening</vt:lpstr>
      <vt:lpstr>Predictive policing</vt:lpstr>
      <vt:lpstr>Challenge 2: The algorithm itself</vt:lpstr>
      <vt:lpstr>Sentencing software</vt:lpstr>
      <vt:lpstr>Homeland Security?</vt:lpstr>
      <vt:lpstr>What’s left?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CompSci 190: Error Probabilities</dc:title>
  <dc:creator>Jeffrey Forbes, Ph.D.</dc:creator>
  <cp:lastModifiedBy>Jeffrey Forbes, Ph.D.</cp:lastModifiedBy>
  <cp:revision>44</cp:revision>
  <cp:lastPrinted>2018-11-28T19:49:04Z</cp:lastPrinted>
  <dcterms:created xsi:type="dcterms:W3CDTF">2018-11-12T18:56:58Z</dcterms:created>
  <dcterms:modified xsi:type="dcterms:W3CDTF">2018-12-05T18:47:23Z</dcterms:modified>
</cp:coreProperties>
</file>